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1" r:id="rId3"/>
    <p:sldId id="322" r:id="rId4"/>
    <p:sldId id="324" r:id="rId5"/>
    <p:sldId id="325" r:id="rId6"/>
    <p:sldId id="326" r:id="rId7"/>
    <p:sldId id="327" r:id="rId8"/>
    <p:sldId id="321" r:id="rId9"/>
    <p:sldId id="328" r:id="rId10"/>
    <p:sldId id="331" r:id="rId11"/>
    <p:sldId id="33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289FF-02BA-4C45-818F-C85F949AAE5B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363F5-1497-4B8E-9906-44BDBD405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43E182-AC7B-496A-82B7-9A63CB8FBEE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5539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205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6595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BC890CA-F66E-41FD-87A0-6F03748A5F81}" type="slidenum">
              <a:rPr lang="en-US" sz="1300"/>
              <a:pPr/>
              <a:t>10</a:t>
            </a:fld>
            <a:endParaRPr 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00650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BC890CA-F66E-41FD-87A0-6F03748A5F81}" type="slidenum">
              <a:rPr lang="en-US" sz="1300"/>
              <a:pPr/>
              <a:t>11</a:t>
            </a:fld>
            <a:endParaRPr 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441759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BC890CA-F66E-41FD-87A0-6F03748A5F81}" type="slidenum">
              <a:rPr lang="en-US" sz="1300"/>
              <a:pPr/>
              <a:t>2</a:t>
            </a:fld>
            <a:endParaRPr 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847523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BC890CA-F66E-41FD-87A0-6F03748A5F81}" type="slidenum">
              <a:rPr lang="en-US" sz="1300"/>
              <a:pPr/>
              <a:t>3</a:t>
            </a:fld>
            <a:endParaRPr 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920251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BC890CA-F66E-41FD-87A0-6F03748A5F81}" type="slidenum">
              <a:rPr lang="en-US" sz="1300"/>
              <a:pPr/>
              <a:t>4</a:t>
            </a:fld>
            <a:endParaRPr 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2527866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BC890CA-F66E-41FD-87A0-6F03748A5F81}" type="slidenum">
              <a:rPr lang="en-US" sz="1300"/>
              <a:pPr/>
              <a:t>5</a:t>
            </a:fld>
            <a:endParaRPr 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1313242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BC890CA-F66E-41FD-87A0-6F03748A5F81}" type="slidenum">
              <a:rPr lang="en-US" sz="1300"/>
              <a:pPr/>
              <a:t>6</a:t>
            </a:fld>
            <a:endParaRPr 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432346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BC890CA-F66E-41FD-87A0-6F03748A5F81}" type="slidenum">
              <a:rPr lang="en-US" sz="1300"/>
              <a:pPr/>
              <a:t>7</a:t>
            </a:fld>
            <a:endParaRPr 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1541284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BC890CA-F66E-41FD-87A0-6F03748A5F81}" type="slidenum">
              <a:rPr lang="en-US" sz="1300"/>
              <a:pPr/>
              <a:t>8</a:t>
            </a:fld>
            <a:endParaRPr 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1984735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74725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BC890CA-F66E-41FD-87A0-6F03748A5F81}" type="slidenum">
              <a:rPr lang="en-US" sz="1300"/>
              <a:pPr/>
              <a:t>9</a:t>
            </a:fld>
            <a:endParaRPr 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253473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0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6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0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0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7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4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0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2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6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3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A683F-6E7C-4314-B65E-FFF3468909D2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6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991097" y="3028199"/>
            <a:ext cx="31242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r>
              <a:rPr lang="en-US" b="1" dirty="0" smtClean="0">
                <a:latin typeface="Arial" pitchFamily="34" charset="0"/>
              </a:rPr>
              <a:t>Malcolm Toland</a:t>
            </a:r>
            <a:endParaRPr lang="en-US" dirty="0">
              <a:latin typeface="Arial" pitchFamily="34" charset="0"/>
            </a:endParaRPr>
          </a:p>
          <a:p>
            <a:pPr algn="ctr" eaLnBrk="0" hangingPunct="0"/>
            <a:endParaRPr lang="en-US" sz="1200" dirty="0" smtClean="0">
              <a:latin typeface="Arial" pitchFamily="34" charset="0"/>
            </a:endParaRPr>
          </a:p>
        </p:txBody>
      </p:sp>
      <p:sp>
        <p:nvSpPr>
          <p:cNvPr id="13316" name="Text Box 12"/>
          <p:cNvSpPr txBox="1">
            <a:spLocks noChangeArrowheads="1"/>
          </p:cNvSpPr>
          <p:nvPr/>
        </p:nvSpPr>
        <p:spPr bwMode="auto">
          <a:xfrm>
            <a:off x="8077200" y="6659563"/>
            <a:ext cx="990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5F3276BF-1A08-4490-912C-C7E91009F480}" type="slidenum">
              <a:rPr lang="en-US" sz="1200">
                <a:latin typeface="55 Helvetica Roman"/>
              </a:rPr>
              <a:pPr algn="r" eaLnBrk="0" hangingPunct="0">
                <a:spcBef>
                  <a:spcPct val="50000"/>
                </a:spcBef>
              </a:pPr>
              <a:t>1</a:t>
            </a:fld>
            <a:endParaRPr lang="en-US" sz="1200">
              <a:latin typeface="55 Helvetica Roman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2000497" y="1504206"/>
            <a:ext cx="51054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800" b="1" dirty="0" smtClean="0">
              <a:latin typeface="Arial" pitchFamily="34" charset="0"/>
            </a:endParaRPr>
          </a:p>
          <a:p>
            <a:pPr algn="ctr" eaLnBrk="0" hangingPunct="0"/>
            <a:r>
              <a:rPr lang="en-US" sz="3600" b="1" dirty="0" smtClean="0"/>
              <a:t>PPD Program Management:</a:t>
            </a:r>
            <a:endParaRPr lang="en-US" sz="3600" b="1" dirty="0"/>
          </a:p>
          <a:p>
            <a:pPr algn="ctr" eaLnBrk="0" hangingPunct="0"/>
            <a:r>
              <a:rPr lang="en-US" sz="3600" b="1" dirty="0" smtClean="0"/>
              <a:t>5-Point Checklist</a:t>
            </a:r>
            <a:endParaRPr lang="en-US" sz="3600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57201"/>
            <a:ext cx="5943600" cy="609600"/>
          </a:xfrm>
          <a:prstGeom prst="rect">
            <a:avLst/>
          </a:prstGeom>
        </p:spPr>
      </p:pic>
      <p:pic>
        <p:nvPicPr>
          <p:cNvPr id="10" name="Picture 9" descr="C:\Users\wb263560\WinRAR-HOLD\Rar$DI97.520\wb_logo_univer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477" y="5766176"/>
            <a:ext cx="2377440" cy="581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130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cs typeface="Calibri" pitchFamily="34" charset="0"/>
              </a:rPr>
              <a:t>Get </a:t>
            </a:r>
            <a:r>
              <a:rPr lang="en-US" sz="2400" dirty="0" smtClean="0">
                <a:cs typeface="Calibri" pitchFamily="34" charset="0"/>
              </a:rPr>
              <a:t>agreement </a:t>
            </a:r>
            <a:r>
              <a:rPr lang="en-US" sz="2400" dirty="0" smtClean="0">
                <a:cs typeface="Calibri" pitchFamily="34" charset="0"/>
              </a:rPr>
              <a:t>quickly on </a:t>
            </a:r>
            <a:r>
              <a:rPr lang="en-US" sz="2400" dirty="0" smtClean="0">
                <a:cs typeface="Calibri" pitchFamily="34" charset="0"/>
              </a:rPr>
              <a:t>the rules of engagement – but make sure there are rules</a:t>
            </a:r>
            <a:r>
              <a:rPr lang="en-US" sz="2400" dirty="0" smtClean="0">
                <a:cs typeface="Calibri" pitchFamily="34" charset="0"/>
              </a:rPr>
              <a:t>!</a:t>
            </a: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cs typeface="Calibri" pitchFamily="34" charset="0"/>
              </a:rPr>
              <a:t>Get commitment of members to the agenda and the </a:t>
            </a:r>
            <a:r>
              <a:rPr lang="en-US" sz="2400" dirty="0" smtClean="0">
                <a:cs typeface="Calibri" pitchFamily="34" charset="0"/>
              </a:rPr>
              <a:t>process</a:t>
            </a:r>
            <a:endParaRPr lang="en-US" sz="2400" dirty="0" smtClean="0">
              <a:cs typeface="Calibri" pitchFamily="34" charset="0"/>
            </a:endParaRP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cs typeface="Calibri" pitchFamily="34" charset="0"/>
              </a:rPr>
              <a:t>Put something on the table at every opportunity</a:t>
            </a: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cs typeface="Calibri" pitchFamily="34" charset="0"/>
              </a:rPr>
              <a:t>Generate </a:t>
            </a:r>
            <a:r>
              <a:rPr lang="en-US" sz="2400" dirty="0" smtClean="0">
                <a:cs typeface="Calibri" pitchFamily="34" charset="0"/>
              </a:rPr>
              <a:t>awareness </a:t>
            </a:r>
            <a:r>
              <a:rPr lang="en-US" sz="2400" dirty="0" smtClean="0">
                <a:cs typeface="Calibri" pitchFamily="34" charset="0"/>
              </a:rPr>
              <a:t>and appreciation for </a:t>
            </a:r>
            <a:r>
              <a:rPr lang="en-US" sz="2400" dirty="0" smtClean="0">
                <a:cs typeface="Calibri" pitchFamily="34" charset="0"/>
              </a:rPr>
              <a:t>filtering </a:t>
            </a:r>
            <a:r>
              <a:rPr lang="en-US" sz="2400" dirty="0" smtClean="0">
                <a:cs typeface="Calibri" pitchFamily="34" charset="0"/>
              </a:rPr>
              <a:t>and evidence</a:t>
            </a: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cs typeface="Calibri" pitchFamily="34" charset="0"/>
              </a:rPr>
              <a:t>Generate clarity about WG and GB members’ roles &amp; responsibilities including as PPD champions within their own constituencies</a:t>
            </a: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cs typeface="Calibri" pitchFamily="34" charset="0"/>
              </a:rPr>
              <a:t>Add ideas </a:t>
            </a:r>
            <a:r>
              <a:rPr lang="en-US" sz="2400" dirty="0" smtClean="0">
                <a:cs typeface="Calibri" pitchFamily="34" charset="0"/>
              </a:rPr>
              <a:t>of your own</a:t>
            </a: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cs typeface="Calibri" pitchFamily="34" charset="0"/>
              </a:rPr>
              <a:t>Do what is needed (and more) in between </a:t>
            </a:r>
            <a:r>
              <a:rPr lang="en-US" sz="2400" dirty="0" smtClean="0">
                <a:cs typeface="Calibri" pitchFamily="34" charset="0"/>
              </a:rPr>
              <a:t>meetings</a:t>
            </a: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cs typeface="Calibri" pitchFamily="34" charset="0"/>
              </a:rPr>
              <a:t>Formal and informal relationships with WG and GB leaders</a:t>
            </a:r>
            <a:endParaRPr lang="en-US" sz="2400" dirty="0" smtClean="0">
              <a:cs typeface="Calibri" pitchFamily="34" charset="0"/>
            </a:endParaRP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cs typeface="Calibri" pitchFamily="34" charset="0"/>
              </a:rPr>
              <a:t>Encourage links between WGs and the GB</a:t>
            </a: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err="1" smtClean="0">
                <a:cs typeface="Calibri" pitchFamily="34" charset="0"/>
              </a:rPr>
              <a:t>Publicise</a:t>
            </a:r>
            <a:r>
              <a:rPr lang="en-US" sz="2400" dirty="0" smtClean="0">
                <a:cs typeface="Calibri" pitchFamily="34" charset="0"/>
              </a:rPr>
              <a:t> successes and give members the credit</a:t>
            </a: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400" dirty="0" smtClean="0">
              <a:cs typeface="Calibri" pitchFamily="34" charset="0"/>
            </a:endParaRP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400" dirty="0" smtClean="0">
              <a:cs typeface="Calibri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7FC22EEB-71AC-49E3-B5AA-EC874C31F882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10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9438" y="228600"/>
            <a:ext cx="22605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</a:t>
            </a: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to do?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78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Both are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important; create awareness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that both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matter</a:t>
            </a: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Quick wins: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demonstrate that reform is possible and that engagement is worth the investment 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Helps keep members engaged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But must be communicated!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Deep impact is what leaves the largest imprint – and usually related to a rigorous process</a:t>
            </a:r>
            <a:endParaRPr lang="en-US" sz="2400" dirty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Tools and process of engagement will outlive the personalities involved – 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the ‘how’ matters more than the ‘who’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will deliver the greatest and most lasting changes in behavior among key actors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400" dirty="0" smtClean="0">
              <a:cs typeface="Calibri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7FC22EEB-71AC-49E3-B5AA-EC874C31F882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11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9438" y="228600"/>
            <a:ext cx="50177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Quick wins vs. deep impact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65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Clr>
                <a:srgbClr val="FEB515"/>
              </a:buClr>
              <a:defRPr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smtClean="0">
                <a:cs typeface="Arial" pitchFamily="34" charset="0"/>
              </a:rPr>
              <a:t>I am not a housekeeper”</a:t>
            </a:r>
            <a:r>
              <a:rPr lang="en-US" sz="2400" dirty="0" smtClean="0">
                <a:cs typeface="Calibri" pitchFamily="34" charset="0"/>
              </a:rPr>
              <a:t> </a:t>
            </a:r>
          </a:p>
          <a:p>
            <a:pPr marL="228600" indent="-228600">
              <a:buClr>
                <a:srgbClr val="FEB515"/>
              </a:buClr>
              <a:defRPr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Clr>
                <a:srgbClr val="FEB515"/>
              </a:buClr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II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“Getting traction”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Clr>
                <a:srgbClr val="FEB515"/>
              </a:buClr>
              <a:defRPr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914400" indent="-914400">
              <a:buClr>
                <a:srgbClr val="FEB515"/>
              </a:buClr>
              <a:defRPr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III	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“Quick wins vs. deep impact”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914400" indent="-914400">
              <a:buClr>
                <a:srgbClr val="FEB515"/>
              </a:buClr>
              <a:defRPr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914400" indent="-914400">
              <a:buClr>
                <a:srgbClr val="FEB515"/>
              </a:buClr>
              <a:defRPr/>
            </a:pPr>
            <a:endParaRPr lang="en-US" sz="2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7FC22EEB-71AC-49E3-B5AA-EC874C31F882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2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9438" y="228600"/>
            <a:ext cx="17443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970172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PPD best practice highlights critical role of the Secretariat as the ‘engine’ of the dialogue process (2009 global review)</a:t>
            </a:r>
          </a:p>
          <a:p>
            <a:pPr>
              <a:buClr>
                <a:srgbClr val="FEB515"/>
              </a:buClr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More influential on the PPD’s success than any other PPD actor</a:t>
            </a:r>
          </a:p>
          <a:p>
            <a:pPr>
              <a:buClr>
                <a:srgbClr val="FEB515"/>
              </a:buClr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Has unique opportunity to shape how stakeholders engage and under what process and set of rules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400" dirty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Huge influence on the PPD’s legacy and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sustainability</a:t>
            </a:r>
          </a:p>
          <a:p>
            <a:pPr>
              <a:buClr>
                <a:srgbClr val="FEB515"/>
              </a:buClr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In 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setting the right example for transparent and evidence-based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reform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, can catalyze </a:t>
            </a:r>
            <a:r>
              <a:rPr lang="en-US" sz="2400" dirty="0" err="1">
                <a:latin typeface="Calibri" pitchFamily="34" charset="0"/>
                <a:cs typeface="Arial" pitchFamily="34" charset="0"/>
              </a:rPr>
              <a:t>behavioural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change among all PPD actors 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>
              <a:buClr>
                <a:srgbClr val="FEB515"/>
              </a:buClr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7FC22EEB-71AC-49E3-B5AA-EC874C31F882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3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9438" y="228600"/>
            <a:ext cx="27414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appreciation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1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Coordinator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Manager</a:t>
            </a: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Administrator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Facilitator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Filterer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Consensus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Builder</a:t>
            </a: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Analyst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Seeker of technical support and funding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Advocate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Communicator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Relationship manager – nurturer, supporter</a:t>
            </a: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Networker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Capacity builder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Evaluator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Cheerleader!</a:t>
            </a:r>
            <a:endParaRPr lang="en-US" sz="2400" dirty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7FC22EEB-71AC-49E3-B5AA-EC874C31F882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4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9438" y="228600"/>
            <a:ext cx="24801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“The Engine”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71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Establishing the guidelines for how the PPD will operate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TORs for GB, WGs, criteria for serving, replacement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Roles of GB/WG leaders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Criteria for choosing issues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Approach for filtering issues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Approach to carrying out research &amp; analysis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Format for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reform position papers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developed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Advocacy strategy for taking issues to decision makers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Regular reporting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System for issues tracking</a:t>
            </a:r>
          </a:p>
          <a:p>
            <a:pPr>
              <a:buClr>
                <a:srgbClr val="FEB515"/>
              </a:buClr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7FC22EEB-71AC-49E3-B5AA-EC874C31F882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5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9438" y="228600"/>
            <a:ext cx="51572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It’s about Operations &amp; Tools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31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Prepare people in advance for meetings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(do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what you need to so that they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engage)</a:t>
            </a: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Meeting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minutes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– develop and send out quickly</a:t>
            </a: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Contact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database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Information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database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Annual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action plan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WG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meeting schedule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7FC22EEB-71AC-49E3-B5AA-EC874C31F882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6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9438" y="228600"/>
            <a:ext cx="81441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It’s about Logistics, Administration &amp; Planning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1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Keeping PPD stakeholders informed</a:t>
            </a: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Media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management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Distribution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of position papers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Sharing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PPD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outputs, outcomes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and 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impacts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Gaining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the PPD visibility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Logo and branding</a:t>
            </a: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400" dirty="0">
              <a:latin typeface="Calibri" pitchFamily="34" charset="0"/>
              <a:cs typeface="Arial" pitchFamily="34" charset="0"/>
            </a:endParaRPr>
          </a:p>
          <a:p>
            <a:pPr>
              <a:buClr>
                <a:srgbClr val="FEB515"/>
              </a:buClr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7FC22EEB-71AC-49E3-B5AA-EC874C31F882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7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9438" y="228600"/>
            <a:ext cx="46837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It’s about </a:t>
            </a: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Communication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545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Keeping the agenda manageable (balance between encouraging input and pushing back)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Not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engaging in-between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meetings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Overly ambitious work planning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Irregular communication and outreach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Reluctance to engage PPD leaders (GB &amp; WGs)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Members unclear about their roles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Lack of disciplined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activity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tracking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Unconvincing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/ inconsistent presentation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of reform proposals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Difficult internal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dynamics and information sharing</a:t>
            </a:r>
          </a:p>
          <a:p>
            <a:pPr marL="285750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Being pulled in different directions by the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funder</a:t>
            </a:r>
            <a:endParaRPr lang="en-US" sz="2400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7FC22EEB-71AC-49E3-B5AA-EC874C31F882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8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9438" y="228600"/>
            <a:ext cx="43556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Where can it go wrong? 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66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5344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EB515"/>
              </a:buClr>
              <a:defRPr/>
            </a:pPr>
            <a:r>
              <a:rPr lang="en-US" sz="2800" dirty="0" smtClean="0">
                <a:latin typeface="Calibri" pitchFamily="34" charset="0"/>
                <a:cs typeface="Arial" pitchFamily="34" charset="0"/>
              </a:rPr>
              <a:t>Two truths</a:t>
            </a: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800" dirty="0" smtClean="0">
              <a:latin typeface="Calibri" pitchFamily="34" charset="0"/>
              <a:cs typeface="Arial" pitchFamily="34" charset="0"/>
            </a:endParaRP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 smtClean="0">
                <a:latin typeface="Calibri" pitchFamily="34" charset="0"/>
                <a:cs typeface="Arial" pitchFamily="34" charset="0"/>
              </a:rPr>
              <a:t>Early excitement &amp; euphoria can disappear quickly if the dialogue process stalls</a:t>
            </a:r>
          </a:p>
          <a:p>
            <a:pPr lvl="1">
              <a:buClr>
                <a:srgbClr val="FEB515"/>
              </a:buClr>
              <a:defRPr/>
            </a:pPr>
            <a:endParaRPr lang="en-US" sz="2800" dirty="0" smtClean="0">
              <a:latin typeface="Calibri" pitchFamily="34" charset="0"/>
              <a:cs typeface="Arial" pitchFamily="34" charset="0"/>
            </a:endParaRPr>
          </a:p>
          <a:p>
            <a:pPr marL="742950" lvl="1" indent="-28575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 smtClean="0">
                <a:latin typeface="Calibri" pitchFamily="34" charset="0"/>
                <a:cs typeface="Arial" pitchFamily="34" charset="0"/>
              </a:rPr>
              <a:t>Transitioning from  start-up to initial successes can be lengthy and frustrating</a:t>
            </a: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400" dirty="0" smtClean="0">
              <a:cs typeface="Calibri" pitchFamily="34" charset="0"/>
            </a:endParaRPr>
          </a:p>
          <a:p>
            <a:pPr marL="342900" indent="-342900">
              <a:buClr>
                <a:srgbClr val="FEB515"/>
              </a:buClr>
              <a:buFont typeface="Wingdings" panose="05000000000000000000" pitchFamily="2" charset="2"/>
              <a:buChar char="§"/>
              <a:defRPr/>
            </a:pPr>
            <a:endParaRPr lang="en-US" sz="2400" dirty="0" smtClean="0">
              <a:cs typeface="Calibri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077200" y="6657975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fld id="{7FC22EEB-71AC-49E3-B5AA-EC874C31F882}" type="slidenum">
              <a:rPr lang="fr-FR" sz="1200">
                <a:solidFill>
                  <a:schemeClr val="bg1"/>
                </a:solidFill>
                <a:latin typeface="55 Helvetica Roman"/>
              </a:rPr>
              <a:pPr algn="r">
                <a:spcBef>
                  <a:spcPct val="50000"/>
                </a:spcBef>
              </a:pPr>
              <a:t>9</a:t>
            </a:fld>
            <a:endParaRPr lang="fr-FR" sz="1200">
              <a:solidFill>
                <a:schemeClr val="bg1"/>
              </a:solidFill>
              <a:latin typeface="55 Helvetica Roman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9438" y="228600"/>
            <a:ext cx="73773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Getting traction – keeping them engaged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16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573</Words>
  <Application>Microsoft Office PowerPoint</Application>
  <PresentationFormat>On-screen Show (4:3)</PresentationFormat>
  <Paragraphs>126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55 Helvetica Roman</vt:lpstr>
      <vt:lpstr>Arial</vt:lpstr>
      <vt:lpstr>Calibri</vt:lpstr>
      <vt:lpstr>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Ermal Vila</dc:creator>
  <cp:lastModifiedBy>Malcolm Toland</cp:lastModifiedBy>
  <cp:revision>35</cp:revision>
  <dcterms:created xsi:type="dcterms:W3CDTF">2014-02-20T22:49:47Z</dcterms:created>
  <dcterms:modified xsi:type="dcterms:W3CDTF">2014-03-03T22:45:26Z</dcterms:modified>
</cp:coreProperties>
</file>